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適応障害とうつ病の治療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「休む・整える・治す」を、短期と長期の両方から考える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212080" cy="425196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2000" b="1">
                <a:solidFill>
                  <a:srgbClr val="3670A8"/>
                </a:solidFill>
                <a:latin typeface="Yu Gothic"/>
              </a:defRPr>
            </a:pPr>
            <a:r>
              <a:t>適応障害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ストレス要因と症状の結びつきが比較的明確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治療の中心：環境調整・休養・心理的支援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ストレスが続けば症状も長引くことがある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91072" y="1417320"/>
            <a:ext cx="5212080" cy="425196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2000" b="1">
                <a:solidFill>
                  <a:srgbClr val="46826E"/>
                </a:solidFill>
                <a:latin typeface="Yu Gothic"/>
              </a:defRPr>
            </a:pPr>
            <a:r>
              <a:t>うつ病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ストレスだけでは説明しきれない抑うつ症状が持続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休養・心理療法に加え、薬物療法が重要になることがある</a:t>
            </a:r>
          </a:p>
          <a:p>
            <a:pPr>
              <a:spcBef>
                <a:spcPts val="400"/>
              </a:spcBef>
              <a:defRPr sz="1700">
                <a:solidFill>
                  <a:srgbClr val="1E1E1E"/>
                </a:solidFill>
                <a:latin typeface="Yu Gothic"/>
              </a:defRPr>
            </a:pPr>
            <a:r>
              <a:t>改善後も「再発を防ぐ期間」が治療の一部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※治療は症状・経過・生活背景に応じて個別に調整します。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治療は「原因を1つに決める」のではなく、3方向から考える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Bio-Psycho-Social（生物・心理・社会）モデル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520440" cy="443484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900" b="1">
                <a:solidFill>
                  <a:srgbClr val="3670A8"/>
                </a:solidFill>
                <a:latin typeface="Yu Gothic"/>
              </a:defRPr>
            </a:pPr>
            <a:r>
              <a:t>BIO｜生物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睡眠・体内時計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脳の疲労、身体疾患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薬の効果・副作用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食事、運動、飲酒など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325880"/>
            <a:ext cx="3520440" cy="443484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900" b="1">
                <a:solidFill>
                  <a:srgbClr val="46826E"/>
                </a:solidFill>
                <a:latin typeface="Yu Gothic"/>
              </a:defRPr>
            </a:pPr>
            <a:r>
              <a:t>PSYCHO｜心理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考え方の癖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不安・自己否定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完璧主義・抱え込み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ストレス対処スキル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325880"/>
            <a:ext cx="3520440" cy="4434840"/>
          </a:xfrm>
          <a:prstGeom prst="roundRect">
            <a:avLst/>
          </a:prstGeom>
          <a:solidFill>
            <a:srgbClr val="FAF0E5"/>
          </a:solidFill>
          <a:ln w="16510"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900" b="1">
                <a:solidFill>
                  <a:srgbClr val="CF7E37"/>
                </a:solidFill>
                <a:latin typeface="Yu Gothic"/>
              </a:defRPr>
            </a:pPr>
            <a:r>
              <a:t>SOCIAL｜社会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仕事・学校の負荷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人間関係・家庭環境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役割・経済的問題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休職、復職、支援体制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症状は「心の弱さ」ではなく、複数の要因のバランスが崩れた状態として捉えます。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適応障害：治療の主役は「ストレスとの距離を調整すること」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234440"/>
            <a:ext cx="3657600" cy="480060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3670A8"/>
                </a:solidFill>
                <a:latin typeface="Yu Gothic"/>
              </a:defRPr>
            </a:pPr>
            <a:r>
              <a:t>① 負荷を下げる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休職・休学、業務量の調整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睡眠時間を確保する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対人・環境ストレスを整理する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79392" y="1234440"/>
            <a:ext cx="3657600" cy="480060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46826E"/>
                </a:solidFill>
                <a:latin typeface="Yu Gothic"/>
              </a:defRPr>
            </a:pPr>
            <a:r>
              <a:t>② 回復力を戻す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生活リズムを整える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心理療法・カウンセリング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問題解決、ストレス対処を練習する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64424" y="1234440"/>
            <a:ext cx="3657600" cy="4800600"/>
          </a:xfrm>
          <a:prstGeom prst="roundRect">
            <a:avLst/>
          </a:prstGeom>
          <a:solidFill>
            <a:srgbClr val="FAF0E5"/>
          </a:solidFill>
          <a:ln w="16510"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CF7E37"/>
                </a:solidFill>
                <a:latin typeface="Yu Gothic"/>
              </a:defRPr>
            </a:pPr>
            <a:r>
              <a:t>③ 薬は必要に応じて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不眠・不安・抑うつへの対症療法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薬だけで環境問題は解決しない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長期投薬が必須とは限らない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適応障害では心理療法・環境調整が中心。症状が重い、長引く場合は診断の再評価も重要です。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うつ病：急性期 → 継続期 → 再発予防期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2011680"/>
            <a:ext cx="3200400" cy="2468880"/>
          </a:xfrm>
          <a:prstGeom prst="roundRect">
            <a:avLst/>
          </a:prstGeom>
          <a:solidFill>
            <a:srgbClr val="E8F1F8"/>
          </a:solidFill>
          <a:ln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3670A8"/>
                </a:solidFill>
                <a:latin typeface="Yu Gothic"/>
              </a:defRPr>
            </a:pPr>
            <a:r>
              <a:t>急性期</a:t>
            </a:r>
          </a:p>
          <a:p>
            <a:pPr algn="ctr">
              <a:spcBef>
                <a:spcPts val="12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症状を改善する</a:t>
            </a:r>
            <a:br/>
            <a:r>
              <a:t>休養・薬・心理療法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80560" y="2011680"/>
            <a:ext cx="3200400" cy="2468880"/>
          </a:xfrm>
          <a:prstGeom prst="roundRect">
            <a:avLst/>
          </a:prstGeom>
          <a:solidFill>
            <a:srgbClr val="EAF4EF"/>
          </a:solidFill>
          <a:ln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46826E"/>
                </a:solidFill>
                <a:latin typeface="Yu Gothic"/>
              </a:defRPr>
            </a:pPr>
            <a:r>
              <a:t>継続期</a:t>
            </a:r>
          </a:p>
          <a:p>
            <a:pPr algn="ctr">
              <a:spcBef>
                <a:spcPts val="12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寛解を安定させる</a:t>
            </a:r>
            <a:br/>
            <a:r>
              <a:t>「良くなってすぐ」は再燃しやすい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21040" y="2011680"/>
            <a:ext cx="3200400" cy="2468880"/>
          </a:xfrm>
          <a:prstGeom prst="roundRect">
            <a:avLst/>
          </a:prstGeom>
          <a:solidFill>
            <a:srgbClr val="FAF0E5"/>
          </a:solidFill>
          <a:ln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CF7E37"/>
                </a:solidFill>
                <a:latin typeface="Yu Gothic"/>
              </a:defRPr>
            </a:pPr>
            <a:r>
              <a:t>維持・再発予防期</a:t>
            </a:r>
          </a:p>
          <a:p>
            <a:pPr algn="ctr">
              <a:spcBef>
                <a:spcPts val="12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再発リスクに応じて</a:t>
            </a:r>
            <a:br/>
            <a:r>
              <a:t>治療を続ける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77639" y="27432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A626C"/>
                </a:solidFill>
              </a:defRPr>
            </a:pPr>
            <a:r>
              <a:t>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2743200"/>
            <a:ext cx="457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5A626C"/>
                </a:solidFill>
              </a:defRPr>
            </a:pPr>
            <a: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4892040"/>
            <a:ext cx="8138160" cy="1051560"/>
          </a:xfrm>
          <a:prstGeom prst="roundRect">
            <a:avLst/>
          </a:prstGeom>
          <a:solidFill>
            <a:srgbClr val="F4F6F8"/>
          </a:solidFill>
          <a:ln w="16510">
            <a:solidFill>
              <a:srgbClr val="1F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600" b="1">
                <a:solidFill>
                  <a:srgbClr val="1F3752"/>
                </a:solidFill>
                <a:latin typeface="Yu Gothic"/>
              </a:defRPr>
            </a:pPr>
            <a:r>
              <a:t>ポイント</a:t>
            </a:r>
          </a:p>
          <a:p>
            <a:pPr>
              <a:spcBef>
                <a:spcPts val="400"/>
              </a:spcBef>
              <a:defRPr sz="1350">
                <a:solidFill>
                  <a:srgbClr val="1E1E1E"/>
                </a:solidFill>
                <a:latin typeface="Yu Gothic"/>
              </a:defRPr>
            </a:pPr>
            <a:r>
              <a:t>抗うつ薬が有効だった場合、寛解後も少なくとも6か月程度は継続を検討。再発歴・残存症状・重症度などでさらに長期化します。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※治療は症状・経過・生活背景に応じて個別に調整します。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薬物療法：『効いたら終わり』ではなく、再発リスクまで考える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5303520" cy="452628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3670A8"/>
                </a:solidFill>
                <a:latin typeface="Yu Gothic"/>
              </a:defRPr>
            </a:pPr>
            <a:r>
              <a:t>抗うつ薬を使うとき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効果判定には通常数週間かかる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十分な量・期間で反応を確認する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寛解後も少なくとも6か月程度の継続を検討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再発を繰り返す場合は、より長い維持療法を検討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36208" y="1234440"/>
            <a:ext cx="5303520" cy="4526280"/>
          </a:xfrm>
          <a:prstGeom prst="roundRect">
            <a:avLst/>
          </a:prstGeom>
          <a:solidFill>
            <a:srgbClr val="FAF0E5"/>
          </a:solidFill>
          <a:ln w="16510"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CF7E37"/>
                </a:solidFill>
                <a:latin typeface="Yu Gothic"/>
              </a:defRPr>
            </a:pPr>
            <a:r>
              <a:t>やめるとき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自己判断で急に中断しない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離脱症状と再燃を区別しながら減量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副作用・妊娠希望・生活状況なども考慮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『続ける不利益』と『やめる再発リスク』を比較する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治療期間は一律ではありません。再発歴、残存症状、重症度、本人の希望を含めて定期的に見直します。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治療にはトレードオフがある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「症状をゼロにする」だけでなく、生活全体の利益と不利益を比較する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80160"/>
            <a:ext cx="3520440" cy="452628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800" b="1">
                <a:solidFill>
                  <a:srgbClr val="3670A8"/>
                </a:solidFill>
                <a:latin typeface="Yu Gothic"/>
              </a:defRPr>
            </a:pPr>
            <a:r>
              <a:t>休む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回復しやすい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悪化を防げる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生活リズム低下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復帰への不安・経済面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280160"/>
            <a:ext cx="3520440" cy="452628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800" b="1">
                <a:solidFill>
                  <a:srgbClr val="46826E"/>
                </a:solidFill>
                <a:latin typeface="Yu Gothic"/>
              </a:defRPr>
            </a:pPr>
            <a:r>
              <a:t>薬を使う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症状改善・再発予防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活動を戻しやすい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副作用・服薬負担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中止時は段階的減量が必要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280160"/>
            <a:ext cx="3520440" cy="4526280"/>
          </a:xfrm>
          <a:prstGeom prst="roundRect">
            <a:avLst/>
          </a:prstGeom>
          <a:solidFill>
            <a:srgbClr val="FAF0E5"/>
          </a:solidFill>
          <a:ln w="16510"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800" b="1">
                <a:solidFill>
                  <a:srgbClr val="CF7E37"/>
                </a:solidFill>
                <a:latin typeface="Yu Gothic"/>
              </a:defRPr>
            </a:pPr>
            <a:r>
              <a:t>復帰する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自信・役割・生活リズム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＋ 社会とのつながり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早すぎると再燃</a:t>
            </a:r>
          </a:p>
          <a:p>
            <a:pPr>
              <a:spcBef>
                <a:spcPts val="400"/>
              </a:spcBef>
              <a:defRPr sz="1600">
                <a:solidFill>
                  <a:srgbClr val="1E1E1E"/>
                </a:solidFill>
                <a:latin typeface="Yu Gothic"/>
              </a:defRPr>
            </a:pPr>
            <a:r>
              <a:t>－ 負荷設定を誤ると悪化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最適解は「最大限休む／最大限頑張る」ではなく、その時点で最も利益が大きいバランスです。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長期予後：大切なのは『再発しない生活の設計』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234440"/>
            <a:ext cx="5257800" cy="475488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46826E"/>
                </a:solidFill>
                <a:latin typeface="Yu Gothic"/>
              </a:defRPr>
            </a:pPr>
            <a:r>
              <a:t>回復を支える要素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睡眠・生活リズムの安定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負荷を段階的に戻す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早期サインを自分で把握する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相談できる人・医療とのつながり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必要なら心理療法を継続する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63640" y="1234440"/>
            <a:ext cx="5257800" cy="4754880"/>
          </a:xfrm>
          <a:prstGeom prst="roundRect">
            <a:avLst/>
          </a:prstGeom>
          <a:solidFill>
            <a:srgbClr val="F9EBEB"/>
          </a:solidFill>
          <a:ln w="16510">
            <a:solidFill>
              <a:srgbClr val="AF4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118872" rIns="164592" rtlCol="0" anchor="ctr"/>
          <a:lstStyle/>
          <a:p>
            <a:pPr algn="ctr">
              <a:defRPr sz="1700" b="1">
                <a:solidFill>
                  <a:srgbClr val="AF4B4B"/>
                </a:solidFill>
                <a:latin typeface="Yu Gothic"/>
              </a:defRPr>
            </a:pPr>
            <a:r>
              <a:t>長引きやすい／再発しやすい要素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ストレス要因が持続している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症状が残ったまま無理に復帰する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うつ病の反復歴がある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不眠・不安・身体疾患などが残る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• 服薬・通院を急に中断する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適応障害も必ず短期で終わるとは限りません。症状が持続する場合は、うつ病など他の病態も含め再評価します。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743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F3752"/>
                </a:solidFill>
                <a:latin typeface="Yu Gothic"/>
              </a:defRPr>
            </a:pPr>
            <a:r>
              <a:t>治療のゴール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85039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A626C"/>
                </a:solidFill>
                <a:latin typeface="Yu Gothic"/>
              </a:defRPr>
            </a:pPr>
            <a:r>
              <a:t>「元の生活に戻す」だけではなく、再び崩れにくい形に調整する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44200" cy="914400"/>
          </a:xfrm>
          <a:prstGeom prst="roundRect">
            <a:avLst/>
          </a:prstGeom>
          <a:solidFill>
            <a:srgbClr val="E8F1F8"/>
          </a:solidFill>
          <a:ln w="16510">
            <a:solidFill>
              <a:srgbClr val="3670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700" b="1">
                <a:solidFill>
                  <a:srgbClr val="3670A8"/>
                </a:solidFill>
                <a:latin typeface="Yu Gothic"/>
              </a:defRPr>
            </a:pPr>
            <a:r>
              <a:t>STEP 1｜症状を下げる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睡眠・食欲・気分・不安・集中力を回復させる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514600"/>
            <a:ext cx="10744200" cy="914400"/>
          </a:xfrm>
          <a:prstGeom prst="roundRect">
            <a:avLst/>
          </a:prstGeom>
          <a:solidFill>
            <a:srgbClr val="EAF4EF"/>
          </a:solidFill>
          <a:ln w="16510">
            <a:solidFill>
              <a:srgbClr val="4682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700" b="1">
                <a:solidFill>
                  <a:srgbClr val="46826E"/>
                </a:solidFill>
                <a:latin typeface="Yu Gothic"/>
              </a:defRPr>
            </a:pPr>
            <a:r>
              <a:t>STEP 2｜機能を戻す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家事 → 外出 → 勉強・仕事など、負荷を段階的に戻す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657600"/>
            <a:ext cx="10744200" cy="914400"/>
          </a:xfrm>
          <a:prstGeom prst="roundRect">
            <a:avLst/>
          </a:prstGeom>
          <a:solidFill>
            <a:srgbClr val="FAF0E5"/>
          </a:solidFill>
          <a:ln w="16510">
            <a:solidFill>
              <a:srgbClr val="CF7E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700" b="1">
                <a:solidFill>
                  <a:srgbClr val="CF7E37"/>
                </a:solidFill>
                <a:latin typeface="Yu Gothic"/>
              </a:defRPr>
            </a:pPr>
            <a:r>
              <a:t>STEP 3｜再発しにくくする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ストレス対処、環境調整、心理療法、必要な期間の服薬を組み合わせる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800600"/>
            <a:ext cx="10744200" cy="914400"/>
          </a:xfrm>
          <a:prstGeom prst="roundRect">
            <a:avLst/>
          </a:prstGeom>
          <a:solidFill>
            <a:srgbClr val="F4F6F8"/>
          </a:solidFill>
          <a:ln w="16510">
            <a:solidFill>
              <a:srgbClr val="1F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18872" rIns="164592" rtlCol="0" anchor="ctr"/>
          <a:lstStyle/>
          <a:p>
            <a:pPr algn="ctr">
              <a:defRPr sz="1700" b="1">
                <a:solidFill>
                  <a:srgbClr val="1F3752"/>
                </a:solidFill>
                <a:latin typeface="Yu Gothic"/>
              </a:defRPr>
            </a:pPr>
            <a:r>
              <a:t>最終目標</a:t>
            </a:r>
          </a:p>
          <a:p>
            <a:pPr>
              <a:spcBef>
                <a:spcPts val="400"/>
              </a:spcBef>
              <a:defRPr sz="1500">
                <a:solidFill>
                  <a:srgbClr val="1E1E1E"/>
                </a:solidFill>
                <a:latin typeface="Yu Gothic"/>
              </a:defRPr>
            </a:pPr>
            <a:r>
              <a:t>『無理をすれば動ける』ではなく、『無理をしなくても安定して続けられる』状態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1F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>
                <a:solidFill>
                  <a:srgbClr val="FFFFFF"/>
                </a:solidFill>
                <a:latin typeface="Yu Gothic"/>
              </a:defRPr>
            </a:pPr>
            <a:r>
              <a:t>※治療は症状・経過・生活背景に応じて個別に調整します。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426</Words>
  <Application>Microsoft Office PowerPoint</Application>
  <PresentationFormat>ワイド画面</PresentationFormat>
  <Paragraphs>110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晃浩 坂田</cp:lastModifiedBy>
  <cp:revision>2</cp:revision>
  <dcterms:created xsi:type="dcterms:W3CDTF">2013-01-27T09:14:16Z</dcterms:created>
  <dcterms:modified xsi:type="dcterms:W3CDTF">2026-09-07T07:54:06Z</dcterms:modified>
  <cp:category/>
</cp:coreProperties>
</file>