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適応障害：休職中の過ごし方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休職は「何もしない期間」ではなく、回復して再び安定して働くための治療期間です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74720" cy="4526280"/>
          </a:xfrm>
          <a:prstGeom prst="roundRect">
            <a:avLst/>
          </a:prstGeom>
          <a:solidFill>
            <a:srgbClr val="E9F2F9"/>
          </a:solidFill>
          <a:ln w="15240"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① まず負荷を下げる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仕事から物理的・心理的に距離を取る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睡眠・食事・疲労の回復を優先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仕事のメールやチャットを頻繁に確認しない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61688" y="1325880"/>
            <a:ext cx="3474720" cy="4526280"/>
          </a:xfrm>
          <a:prstGeom prst="roundRect">
            <a:avLst/>
          </a:prstGeom>
          <a:solidFill>
            <a:srgbClr val="EAF5EF"/>
          </a:solidFill>
          <a:ln w="15240"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② 少しずつ生活を戻す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起床・就寝時刻を整える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散歩・買い物など外出を増やす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「できる活動」を段階的に増やす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83296" y="1325880"/>
            <a:ext cx="3474720" cy="4526280"/>
          </a:xfrm>
          <a:prstGeom prst="roundRect">
            <a:avLst/>
          </a:prstGeom>
          <a:solidFill>
            <a:srgbClr val="FBF1E5"/>
          </a:solidFill>
          <a:ln w="15240"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D38B43"/>
                </a:solidFill>
                <a:latin typeface="Yu Gothic"/>
              </a:defRPr>
            </a:pPr>
            <a:r>
              <a:t>③ 復職の準備をする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通勤時間帯に外出してみる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一定時間の読書・PC作業を試す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職場調整と再発予防策を考える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※休職中の過ごし方は病状や職場状況によって異なります。主治医と相談しながら調整してください。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休職直後：最初は『回復』が仕事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無理に有意義に過ごそうとしなくて大丈夫です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5257800" cy="4480560"/>
          </a:xfrm>
          <a:prstGeom prst="roundRect">
            <a:avLst/>
          </a:prstGeom>
          <a:solidFill>
            <a:srgbClr val="EAF5EF"/>
          </a:solidFill>
          <a:ln w="15240"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おすすめ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睡眠不足を取り戻す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3食を大きく崩さない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入浴・着替えなど最低限の生活を維持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短時間の散歩や日光浴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診察で症状・生活状況を共有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36208" y="1325880"/>
            <a:ext cx="5257800" cy="4480560"/>
          </a:xfrm>
          <a:prstGeom prst="roundRect">
            <a:avLst/>
          </a:prstGeom>
          <a:solidFill>
            <a:srgbClr val="F9EBEB"/>
          </a:solidFill>
          <a:ln w="15240">
            <a:solidFill>
              <a:srgbClr val="B152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B15252"/>
                </a:solidFill>
                <a:latin typeface="Yu Gothic"/>
              </a:defRPr>
            </a:pPr>
            <a:r>
              <a:t>避けたいこと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『休んでいる自分はダメ』と追い込む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復職を焦って仕事の勉強を詰め込む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昼夜逆転を固定化する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飲酒で睡眠や不安を調整する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退職など大きな決断を急いで行う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※休職中の過ごし方は病状や職場状況によって異なります。主治医と相談しながら調整してください。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回復してきたら：生活リズムを整える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「元気になった気がする」だけでなく、毎日ある程度安定して動けることが重要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74720" cy="4480560"/>
          </a:xfrm>
          <a:prstGeom prst="roundRect">
            <a:avLst/>
          </a:prstGeom>
          <a:solidFill>
            <a:srgbClr val="E9F2F9"/>
          </a:solidFill>
          <a:ln w="15240"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朝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平日と同じ時刻を目標に起床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着替える・朝食をとる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可能なら午前中に外へ出る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61688" y="1325880"/>
            <a:ext cx="3474720" cy="4480560"/>
          </a:xfrm>
          <a:prstGeom prst="roundRect">
            <a:avLst/>
          </a:prstGeom>
          <a:solidFill>
            <a:srgbClr val="EAF5EF"/>
          </a:solidFill>
          <a:ln w="15240"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昼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散歩・家事・買い物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30～60分程度の読書や作業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疲れたら休むが、寝続けない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83296" y="1325880"/>
            <a:ext cx="3474720" cy="4480560"/>
          </a:xfrm>
          <a:prstGeom prst="roundRect">
            <a:avLst/>
          </a:prstGeom>
          <a:solidFill>
            <a:srgbClr val="FBF1E5"/>
          </a:solidFill>
          <a:ln w="15240"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D38B43"/>
                </a:solidFill>
                <a:latin typeface="Yu Gothic"/>
              </a:defRPr>
            </a:pPr>
            <a:r>
              <a:t>夜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就寝時刻を大きくずらさない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夜更かし・長時間のゲーム等に注意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翌日の予定を1～2個だけ決める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※休職中の過ごし方は病状や職場状況によって異なります。主治医と相談しながら調整してください。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『休む』と『活動する』にはトレードオフがある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25880"/>
            <a:ext cx="5212080" cy="4526280"/>
          </a:xfrm>
          <a:prstGeom prst="roundRect">
            <a:avLst/>
          </a:prstGeom>
          <a:solidFill>
            <a:srgbClr val="E9F2F9"/>
          </a:solidFill>
          <a:ln w="15240"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休みすぎると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体力が落ちる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昼夜逆転しやすい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外出や人との接触が怖くなる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復職のハードルが上がることがある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91072" y="1325880"/>
            <a:ext cx="5212080" cy="4526280"/>
          </a:xfrm>
          <a:prstGeom prst="roundRect">
            <a:avLst/>
          </a:prstGeom>
          <a:solidFill>
            <a:srgbClr val="F9EBEB"/>
          </a:solidFill>
          <a:ln w="15240">
            <a:solidFill>
              <a:srgbClr val="B152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B15252"/>
                </a:solidFill>
                <a:latin typeface="Yu Gothic"/>
              </a:defRPr>
            </a:pPr>
            <a:r>
              <a:t>動きすぎると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疲労が蓄積する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症状が再燃する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『できたからもう治った』と判断しやすい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復職を急ぎすぎることがある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530352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22374E"/>
                </a:solidFill>
                <a:latin typeface="Yu Gothic"/>
              </a:defRPr>
            </a:pPr>
            <a:r>
              <a:t>目標：休養 → 軽い活動 → 日中活動 → 復職準備 と段階的に負荷を上げる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※休職中の過ごし方は病状や職場状況によって異なります。主治医と相談しながら調整してください。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1日の過ごし方：目安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最初から100点を目指さず、病状に合わせて調整します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88720" y="1234440"/>
            <a:ext cx="9784080" cy="713232"/>
          </a:xfrm>
          <a:prstGeom prst="roundRect">
            <a:avLst/>
          </a:prstGeom>
          <a:solidFill>
            <a:srgbClr val="E9F2F9"/>
          </a:solidFill>
          <a:ln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E1E1E"/>
                </a:solidFill>
                <a:latin typeface="Yu Gothic"/>
              </a:defRPr>
            </a:pPr>
            <a:r>
              <a:t>7～9時　　起床・朝食・着替え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88720" y="2066544"/>
            <a:ext cx="9784080" cy="713232"/>
          </a:xfrm>
          <a:prstGeom prst="roundRect">
            <a:avLst/>
          </a:prstGeom>
          <a:solidFill>
            <a:srgbClr val="EAF5EF"/>
          </a:solidFill>
          <a:ln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E1E1E"/>
                </a:solidFill>
                <a:latin typeface="Yu Gothic"/>
              </a:defRPr>
            </a:pPr>
            <a:r>
              <a:t>午前　　散歩・家事・通院など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8720" y="2898648"/>
            <a:ext cx="9784080" cy="713232"/>
          </a:xfrm>
          <a:prstGeom prst="roundRect">
            <a:avLst/>
          </a:prstGeom>
          <a:solidFill>
            <a:srgbClr val="F5F7F9"/>
          </a:solidFill>
          <a:ln>
            <a:solidFill>
              <a:srgbClr val="223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E1E1E"/>
                </a:solidFill>
                <a:latin typeface="Yu Gothic"/>
              </a:defRPr>
            </a:pPr>
            <a:r>
              <a:t>昼　　昼食・休憩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3730752"/>
            <a:ext cx="9784080" cy="713232"/>
          </a:xfrm>
          <a:prstGeom prst="roundRect">
            <a:avLst/>
          </a:prstGeom>
          <a:solidFill>
            <a:srgbClr val="FBF1E5"/>
          </a:solidFill>
          <a:ln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E1E1E"/>
                </a:solidFill>
                <a:latin typeface="Yu Gothic"/>
              </a:defRPr>
            </a:pPr>
            <a:r>
              <a:t>午後　　読書・PC作業・外出など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4562856"/>
            <a:ext cx="9784080" cy="713232"/>
          </a:xfrm>
          <a:prstGeom prst="roundRect">
            <a:avLst/>
          </a:prstGeom>
          <a:solidFill>
            <a:srgbClr val="F5F7F9"/>
          </a:solidFill>
          <a:ln>
            <a:solidFill>
              <a:srgbClr val="223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E1E1E"/>
                </a:solidFill>
                <a:latin typeface="Yu Gothic"/>
              </a:defRPr>
            </a:pPr>
            <a:r>
              <a:t>夜　　夕食・入浴・リラックス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5394960"/>
            <a:ext cx="9784080" cy="713232"/>
          </a:xfrm>
          <a:prstGeom prst="roundRect">
            <a:avLst/>
          </a:prstGeom>
          <a:solidFill>
            <a:srgbClr val="E9F2F9"/>
          </a:solidFill>
          <a:ln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E1E1E"/>
                </a:solidFill>
                <a:latin typeface="Yu Gothic"/>
              </a:defRPr>
            </a:pPr>
            <a:r>
              <a:t>23～24時頃　　就寝を目標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※睡眠時間・活動量は個人差があります。「一定のリズム」がポイントです。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復職を考え始める目安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『会社に行けそう』だけでなく、安定して続けられるかを見る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5257800" cy="4617720"/>
          </a:xfrm>
          <a:prstGeom prst="roundRect">
            <a:avLst/>
          </a:prstGeom>
          <a:solidFill>
            <a:srgbClr val="EAF5EF"/>
          </a:solidFill>
          <a:ln w="15240"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生活面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起床・就寝が安定している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日中に眠り続けず活動できる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週5日に近いリズムを維持できる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通勤相当の外出ができる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280160"/>
            <a:ext cx="5257800" cy="4617720"/>
          </a:xfrm>
          <a:prstGeom prst="roundRect">
            <a:avLst/>
          </a:prstGeom>
          <a:solidFill>
            <a:srgbClr val="E9F2F9"/>
          </a:solidFill>
          <a:ln w="15240"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仕事に近い能力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一定時間集中できる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読書・PC作業を継続できる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ストレス後に回復できる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再発サインと対処法を説明できる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復職可能かどうかは、症状だけでなく勤務時間・仕事内容・職場の配慮も含めて判断します。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休職中に考えておきたい『再発予防』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80160"/>
            <a:ext cx="3474720" cy="4617720"/>
          </a:xfrm>
          <a:prstGeom prst="roundRect">
            <a:avLst/>
          </a:prstGeom>
          <a:solidFill>
            <a:srgbClr val="E9F2F9"/>
          </a:solidFill>
          <a:ln w="15240"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何が負荷だった？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業務量・長時間労働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人間関係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役割のミスマッチ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環境変化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61688" y="1280160"/>
            <a:ext cx="3474720" cy="4617720"/>
          </a:xfrm>
          <a:prstGeom prst="roundRect">
            <a:avLst/>
          </a:prstGeom>
          <a:solidFill>
            <a:srgbClr val="FBF1E5"/>
          </a:solidFill>
          <a:ln w="15240"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D38B43"/>
                </a:solidFill>
                <a:latin typeface="Yu Gothic"/>
              </a:defRPr>
            </a:pPr>
            <a:r>
              <a:t>早期サインは？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眠れなくなる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朝がつらくなる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涙・不安・動悸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集中力・食欲の低下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83296" y="1280160"/>
            <a:ext cx="3474720" cy="4617720"/>
          </a:xfrm>
          <a:prstGeom prst="roundRect">
            <a:avLst/>
          </a:prstGeom>
          <a:solidFill>
            <a:srgbClr val="EAF5EF"/>
          </a:solidFill>
          <a:ln w="15240"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次はどうする？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早めに相談する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負荷を一時的に下げる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通院を継続する</a:t>
            </a:r>
          </a:p>
          <a:p>
            <a:pPr>
              <a:spcBef>
                <a:spcPts val="5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必要な職場配慮を検討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※休職中の過ごし方は病状や職場状況によって異なります。主治医と相談しながら調整してください。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休職中のゴール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『元気になる』だけでなく、『安定して続けられる』状態へ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10607040" cy="914400"/>
          </a:xfrm>
          <a:prstGeom prst="roundRect">
            <a:avLst/>
          </a:prstGeom>
          <a:solidFill>
            <a:srgbClr val="E9F2F9"/>
          </a:solidFill>
          <a:ln w="15240"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STEP 1｜休養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仕事の負荷を外し、睡眠・食事・身体の回復を優先する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560320"/>
            <a:ext cx="10607040" cy="914400"/>
          </a:xfrm>
          <a:prstGeom prst="roundRect">
            <a:avLst/>
          </a:prstGeom>
          <a:solidFill>
            <a:srgbClr val="EAF5EF"/>
          </a:solidFill>
          <a:ln w="15240"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STEP 2｜生活の再構築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昼夜のリズムを整え、外出や日中活動を少しずつ増やす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3703320"/>
            <a:ext cx="10607040" cy="914400"/>
          </a:xfrm>
          <a:prstGeom prst="roundRect">
            <a:avLst/>
          </a:prstGeom>
          <a:solidFill>
            <a:srgbClr val="FBF1E5"/>
          </a:solidFill>
          <a:ln w="15240"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D38B43"/>
                </a:solidFill>
                <a:latin typeface="Yu Gothic"/>
              </a:defRPr>
            </a:pPr>
            <a:r>
              <a:t>STEP 3｜復職準備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通勤・集中作業など、仕事に近い負荷を段階的に試す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846320"/>
            <a:ext cx="10607040" cy="914400"/>
          </a:xfrm>
          <a:prstGeom prst="roundRect">
            <a:avLst/>
          </a:prstGeom>
          <a:solidFill>
            <a:srgbClr val="F5F7F9"/>
          </a:solidFill>
          <a:ln w="15240">
            <a:solidFill>
              <a:srgbClr val="223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37160" tIns="118872"/>
          <a:lstStyle/>
          <a:p>
            <a:pPr algn="ctr">
              <a:defRPr sz="1800" b="1">
                <a:solidFill>
                  <a:srgbClr val="22374E"/>
                </a:solidFill>
                <a:latin typeface="Yu Gothic"/>
              </a:defRPr>
            </a:pPr>
            <a:r>
              <a:t>STEP 4｜再発予防</a:t>
            </a:r>
          </a:p>
          <a:p>
            <a:pPr>
              <a:spcBef>
                <a:spcPts val="5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• 原因を振り返り、職場調整・セルフケア・早期受診の方法を決めておく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9">
                <a:solidFill>
                  <a:srgbClr val="FFFFFF"/>
                </a:solidFill>
                <a:latin typeface="Yu Gothic"/>
              </a:defRPr>
            </a:pPr>
            <a:r>
              <a:t>※休職中の過ごし方は病状や職場状況によって異なります。主治医と相談しながら調整してください。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復職後：最初の半年は『慣らし運転＋再発予防』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復職できた＝治療終了ではありません。安定して働き続けられる状態を定着させます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3566160" cy="4709160"/>
          </a:xfrm>
          <a:prstGeom prst="roundRect">
            <a:avLst/>
          </a:prstGeom>
          <a:solidFill>
            <a:srgbClr val="E9F2F9"/>
          </a:solidFill>
          <a:ln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37160" tIns="109728"/>
          <a:lstStyle/>
          <a:p>
            <a:pPr algn="ctr">
              <a:defRPr sz="1800" b="1">
                <a:solidFill>
                  <a:srgbClr val="3E75A9"/>
                </a:solidFill>
                <a:latin typeface="Yu Gothic"/>
              </a:defRPr>
            </a:pPr>
            <a:r>
              <a:t>仕事の負荷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最初から100％を求めない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残業・休日出勤はできるだけ避ける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業務量・責任を段階的に戻す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疲労が強い時点で早めに相談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5968" y="1234440"/>
            <a:ext cx="3566160" cy="4709160"/>
          </a:xfrm>
          <a:prstGeom prst="roundRect">
            <a:avLst/>
          </a:prstGeom>
          <a:solidFill>
            <a:srgbClr val="FBF1E5"/>
          </a:solidFill>
          <a:ln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37160" tIns="109728"/>
          <a:lstStyle/>
          <a:p>
            <a:pPr algn="ctr">
              <a:defRPr sz="1800" b="1">
                <a:solidFill>
                  <a:srgbClr val="D38B43"/>
                </a:solidFill>
                <a:latin typeface="Yu Gothic"/>
              </a:defRPr>
            </a:pPr>
            <a:r>
              <a:t>生活と再発サイン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睡眠・食事・休日のリズムを維持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不眠、朝のつらさ、動悸に注意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集中低下・ミス・欠勤の増加に注意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休日ずっと寝る状態は黄色信号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37575" y="1234440"/>
            <a:ext cx="3566160" cy="4709160"/>
          </a:xfrm>
          <a:prstGeom prst="roundRect">
            <a:avLst/>
          </a:prstGeom>
          <a:solidFill>
            <a:srgbClr val="EAF5EF"/>
          </a:solidFill>
          <a:ln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37160" tIns="109728"/>
          <a:lstStyle/>
          <a:p>
            <a:pPr algn="ctr">
              <a:defRPr sz="1800" b="1">
                <a:solidFill>
                  <a:srgbClr val="48876E"/>
                </a:solidFill>
                <a:latin typeface="Yu Gothic"/>
              </a:defRPr>
            </a:pPr>
            <a:r>
              <a:t>定期通院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復職後も少なくとも半年程度を目安に継続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気分・睡眠・疲労・仕事量を確認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悪化を早期に拾い、負荷を調整</a:t>
            </a:r>
          </a:p>
          <a:p>
            <a:pPr>
              <a:spcBef>
                <a:spcPts val="400"/>
              </a:spcBef>
              <a:defRPr sz="1400">
                <a:solidFill>
                  <a:srgbClr val="1E1E1E"/>
                </a:solidFill>
                <a:latin typeface="Yu Gothic"/>
              </a:defRPr>
            </a:pPr>
            <a:r>
              <a:t>• 安定後は通院間隔を徐々に延ばす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0">
                <a:solidFill>
                  <a:srgbClr val="FFFFFF"/>
                </a:solidFill>
                <a:latin typeface="Yu Gothic"/>
              </a:defRPr>
            </a:pPr>
            <a:r>
              <a:t>適応障害に限定した確立した再休職率はありません。復職後早期は特に再燃に注意して経過をみます。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2374E"/>
                </a:solidFill>
                <a:latin typeface="Yu Gothic"/>
              </a:defRPr>
            </a:pPr>
            <a:r>
              <a:t>復職後6か月のイメージ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ゴールは『復職すること』ではなく、『無理なく働き続けること』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10744200" cy="1024128"/>
          </a:xfrm>
          <a:prstGeom prst="roundRect">
            <a:avLst/>
          </a:prstGeom>
          <a:solidFill>
            <a:srgbClr val="E9F2F9"/>
          </a:solidFill>
          <a:ln>
            <a:solidFill>
              <a:srgbClr val="3E7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91440"/>
          <a:lstStyle/>
          <a:p>
            <a:pPr algn="ctr">
              <a:defRPr sz="1700" b="1">
                <a:solidFill>
                  <a:srgbClr val="3E75A9"/>
                </a:solidFill>
                <a:latin typeface="Yu Gothic"/>
              </a:defRPr>
            </a:pPr>
            <a:r>
              <a:t>復職～1か月　｜　負荷を抑える</a:t>
            </a:r>
          </a:p>
          <a:p>
            <a:pPr>
              <a:defRPr sz="1350">
                <a:solidFill>
                  <a:srgbClr val="1E1E1E"/>
                </a:solidFill>
                <a:latin typeface="Yu Gothic"/>
              </a:defRPr>
            </a:pPr>
            <a:r>
              <a:t>残業回避・生活リズム・症状の確認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423160"/>
            <a:ext cx="10744200" cy="1024128"/>
          </a:xfrm>
          <a:prstGeom prst="roundRect">
            <a:avLst/>
          </a:prstGeom>
          <a:solidFill>
            <a:srgbClr val="EAF5EF"/>
          </a:solidFill>
          <a:ln>
            <a:solidFill>
              <a:srgbClr val="4887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91440"/>
          <a:lstStyle/>
          <a:p>
            <a:pPr algn="ctr">
              <a:defRPr sz="1700" b="1">
                <a:solidFill>
                  <a:srgbClr val="48876E"/>
                </a:solidFill>
                <a:latin typeface="Yu Gothic"/>
              </a:defRPr>
            </a:pPr>
            <a:r>
              <a:t>1～3か月　｜　安定性を確認</a:t>
            </a:r>
          </a:p>
          <a:p>
            <a:pPr>
              <a:defRPr sz="1350">
                <a:solidFill>
                  <a:srgbClr val="1E1E1E"/>
                </a:solidFill>
                <a:latin typeface="Yu Gothic"/>
              </a:defRPr>
            </a:pPr>
            <a:r>
              <a:t>業務量を段階的に戻し、疲労や再発サインを確認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611880"/>
            <a:ext cx="10744200" cy="1024128"/>
          </a:xfrm>
          <a:prstGeom prst="roundRect">
            <a:avLst/>
          </a:prstGeom>
          <a:solidFill>
            <a:srgbClr val="FBF1E5"/>
          </a:solidFill>
          <a:ln>
            <a:solidFill>
              <a:srgbClr val="D38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91440"/>
          <a:lstStyle/>
          <a:p>
            <a:pPr algn="ctr">
              <a:defRPr sz="1700" b="1">
                <a:solidFill>
                  <a:srgbClr val="D38B43"/>
                </a:solidFill>
                <a:latin typeface="Yu Gothic"/>
              </a:defRPr>
            </a:pPr>
            <a:r>
              <a:t>3～6か月　｜　再発予防を定着</a:t>
            </a:r>
          </a:p>
          <a:p>
            <a:pPr>
              <a:defRPr sz="1350">
                <a:solidFill>
                  <a:srgbClr val="1E1E1E"/>
                </a:solidFill>
                <a:latin typeface="Yu Gothic"/>
              </a:defRPr>
            </a:pPr>
            <a:r>
              <a:t>通常勤務への移行・ストレス対処・職場調整を見直す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800600"/>
            <a:ext cx="10744200" cy="1024128"/>
          </a:xfrm>
          <a:prstGeom prst="roundRect">
            <a:avLst/>
          </a:prstGeom>
          <a:solidFill>
            <a:srgbClr val="F5F7F9"/>
          </a:solidFill>
          <a:ln>
            <a:solidFill>
              <a:srgbClr val="223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91440"/>
          <a:lstStyle/>
          <a:p>
            <a:pPr algn="ctr">
              <a:defRPr sz="1700" b="1">
                <a:solidFill>
                  <a:srgbClr val="22374E"/>
                </a:solidFill>
                <a:latin typeface="Yu Gothic"/>
              </a:defRPr>
            </a:pPr>
            <a:r>
              <a:t>6か月頃　｜　治療を再評価</a:t>
            </a:r>
          </a:p>
          <a:p>
            <a:pPr>
              <a:defRPr sz="1350">
                <a:solidFill>
                  <a:srgbClr val="1E1E1E"/>
                </a:solidFill>
                <a:latin typeface="Yu Gothic"/>
              </a:defRPr>
            </a:pPr>
            <a:r>
              <a:t>安定していれば通院間隔や治療継続について主治医と相談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2237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10">
                <a:solidFill>
                  <a:srgbClr val="FFFFFF"/>
                </a:solidFill>
                <a:latin typeface="Yu Gothic"/>
              </a:defRPr>
            </a:pPr>
            <a:r>
              <a:t>症状が再燃した場合は我慢せず早めに相談し、必要に応じて業務量・勤務時間・治療内容を調整します。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